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4365" r:id="rId1"/>
  </p:sldMasterIdLst>
  <p:notesMasterIdLst>
    <p:notesMasterId r:id="rId5"/>
  </p:notesMasterIdLst>
  <p:handoutMasterIdLst>
    <p:handoutMasterId r:id="rId6"/>
  </p:handoutMasterIdLst>
  <p:sldIdLst>
    <p:sldId id="256" r:id="rId2"/>
    <p:sldId id="305" r:id="rId3"/>
    <p:sldId id="320" r:id="rId4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9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17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99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464" autoAdjust="0"/>
    <p:restoredTop sz="69922" autoAdjust="0"/>
  </p:normalViewPr>
  <p:slideViewPr>
    <p:cSldViewPr>
      <p:cViewPr varScale="1">
        <p:scale>
          <a:sx n="50" d="100"/>
          <a:sy n="50" d="100"/>
        </p:scale>
        <p:origin x="510" y="36"/>
      </p:cViewPr>
      <p:guideLst>
        <p:guide orient="horz" pos="129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72" d="100"/>
          <a:sy n="72" d="100"/>
        </p:scale>
        <p:origin x="2622" y="6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pPr>
              <a:defRPr/>
            </a:pPr>
            <a:fld id="{E87FC64C-B26D-4CE5-9604-533E8BAD37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694161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731838" y="160338"/>
            <a:ext cx="2925762" cy="382587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500" b="1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632325" y="160338"/>
            <a:ext cx="1951038" cy="382587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731838" y="9040813"/>
            <a:ext cx="2925762" cy="2889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730750" y="9099550"/>
            <a:ext cx="1852613" cy="287338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500"/>
            </a:lvl1pPr>
          </a:lstStyle>
          <a:p>
            <a:pPr>
              <a:defRPr/>
            </a:pPr>
            <a:fld id="{6414D2B3-71C9-4621-A343-7CDB103FC26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0143939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169863" indent="-169863" algn="l" defTabSz="457200" rtl="0" eaLnBrk="0" fontAlgn="base" hangingPunct="0">
      <a:spcBef>
        <a:spcPct val="30000"/>
      </a:spcBef>
      <a:spcAft>
        <a:spcPct val="0"/>
      </a:spcAft>
      <a:buClr>
        <a:schemeClr val="accent2"/>
      </a:buClr>
      <a:buSzPct val="95000"/>
      <a:buFont typeface="Calibri" pitchFamily="34" charset="0"/>
      <a:buChar char="●"/>
      <a:defRPr sz="1400" b="1" kern="1200">
        <a:solidFill>
          <a:schemeClr val="tx1"/>
        </a:solidFill>
        <a:latin typeface="+mn-lt"/>
        <a:ea typeface="+mn-ea"/>
        <a:cs typeface="+mn-cs"/>
      </a:defRPr>
    </a:lvl1pPr>
    <a:lvl2pPr marL="404813" indent="-169863" algn="l" defTabSz="457200" rtl="0" eaLnBrk="0" fontAlgn="base" hangingPunct="0">
      <a:spcBef>
        <a:spcPct val="30000"/>
      </a:spcBef>
      <a:spcAft>
        <a:spcPct val="0"/>
      </a:spcAft>
      <a:buClr>
        <a:srgbClr val="009900"/>
      </a:buClr>
      <a:buSzPct val="70000"/>
      <a:buFont typeface="Wingdings" pitchFamily="2" charset="2"/>
      <a:buChar char="n"/>
      <a:defRPr sz="1400" b="1" kern="1200">
        <a:solidFill>
          <a:schemeClr val="tx1"/>
        </a:solidFill>
        <a:latin typeface="+mn-lt"/>
        <a:ea typeface="+mn-ea"/>
        <a:cs typeface="+mn-cs"/>
      </a:defRPr>
    </a:lvl2pPr>
    <a:lvl3pPr marL="574675" indent="-169863" algn="l" defTabSz="457200" rtl="0" eaLnBrk="0" fontAlgn="base" hangingPunct="0">
      <a:spcBef>
        <a:spcPct val="30000"/>
      </a:spcBef>
      <a:spcAft>
        <a:spcPct val="0"/>
      </a:spcAft>
      <a:buClr>
        <a:srgbClr val="0070C0"/>
      </a:buClr>
      <a:buSzPct val="70000"/>
      <a:buFont typeface="Wingdings" pitchFamily="2" charset="2"/>
      <a:buChar char="®"/>
      <a:defRPr sz="1400" b="1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57200" y="720725"/>
            <a:ext cx="640080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endParaRPr lang="en-US" altLang="en-US" b="1" dirty="0"/>
          </a:p>
          <a:p>
            <a:endParaRPr lang="en-US" altLang="en-US" dirty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itchFamily="34" charset="0"/>
              <a:buChar char="●"/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84225" indent="-301625">
              <a:spcBef>
                <a:spcPct val="30000"/>
              </a:spcBef>
              <a:buClr>
                <a:srgbClr val="009900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208088" indent="-241300">
              <a:spcBef>
                <a:spcPct val="30000"/>
              </a:spcBef>
              <a:buClr>
                <a:srgbClr val="0070C0"/>
              </a:buClr>
              <a:buSzPct val="70000"/>
              <a:buFont typeface="Wingdings" pitchFamily="2" charset="2"/>
              <a:buChar char="®"/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90688" indent="-2413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174875" indent="-2413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632075" indent="-241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89275" indent="-241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546475" indent="-241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4003675" indent="-241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39098F4-5DF0-47E5-9012-B714993CEF1A}" type="slidenum">
              <a:rPr lang="en-US" altLang="en-US" sz="15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5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705915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414D2B3-71C9-4621-A343-7CDB103FC26A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23424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7670"/>
            <a:ext cx="12192000" cy="13271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3" y="1218977"/>
            <a:ext cx="8799444" cy="3901440"/>
          </a:xfrm>
          <a:prstGeom prst="rect">
            <a:avLst/>
          </a:prstGeom>
          <a:solidFill>
            <a:srgbClr val="CF2124"/>
          </a:solidFill>
          <a:ln>
            <a:solidFill>
              <a:srgbClr val="CF212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6503" y="3697339"/>
            <a:ext cx="6966440" cy="111283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3200">
                <a:solidFill>
                  <a:schemeClr val="bg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" y="5056020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2" y="5056019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56" y="1875512"/>
            <a:ext cx="6970533" cy="1219200"/>
          </a:xfrm>
        </p:spPr>
        <p:txBody>
          <a:bodyPr>
            <a:noAutofit/>
          </a:bodyPr>
          <a:lstStyle>
            <a:lvl1pPr algn="ct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" y="5080552"/>
            <a:ext cx="8802624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57326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NJ Training - TY2019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186B31FC-C73A-4A39-A60D-76CC848ACD81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>
            <a:lvl4pPr marL="1944688" indent="-227013">
              <a:defRPr/>
            </a:lvl4pPr>
            <a:lvl5pPr marL="2397125" indent="-227013">
              <a:tabLst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0485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NJ Training - TY2019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CD05F4-48F2-4AC7-B951-F9D1AB81AEC3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1282700" y="1754188"/>
            <a:ext cx="4663440" cy="4022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6396039" y="1754188"/>
            <a:ext cx="4663440" cy="4022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64157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7" pos="800" userDrawn="1">
          <p15:clr>
            <a:srgbClr val="FBAE40"/>
          </p15:clr>
        </p15:guide>
        <p15:guide id="8" pos="6944" userDrawn="1">
          <p15:clr>
            <a:srgbClr val="FBAE40"/>
          </p15:clr>
        </p15:guide>
        <p15:guide id="9" orient="horz" pos="828" userDrawn="1">
          <p15:clr>
            <a:srgbClr val="FBAE40"/>
          </p15:clr>
        </p15:guide>
        <p15:guide id="10" pos="1067" userDrawn="1">
          <p15:clr>
            <a:srgbClr val="FBAE40"/>
          </p15:clr>
        </p15:guide>
        <p15:guide id="11" pos="9259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0000" y="1535114"/>
            <a:ext cx="4663440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8616" y="1535114"/>
            <a:ext cx="4663440" cy="6397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NJ Training - TY2019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CD05F4-48F2-4AC7-B951-F9D1AB81AEC3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70001" y="2174876"/>
            <a:ext cx="4664075" cy="377983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6408616" y="2174876"/>
            <a:ext cx="4663440" cy="377983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173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NJ Training - TY2019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26CD05F4-48F2-4AC7-B951-F9D1AB81AEC3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1278833" y="1761434"/>
            <a:ext cx="9753600" cy="2221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1278467" y="4108451"/>
            <a:ext cx="9753600" cy="17801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8264671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NJ Training - TY2019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68E72E-92A6-4C92-A402-B93077899A5C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58087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7" pos="800" userDrawn="1">
          <p15:clr>
            <a:srgbClr val="FBAE40"/>
          </p15:clr>
        </p15:guide>
        <p15:guide id="8" pos="6944" userDrawn="1">
          <p15:clr>
            <a:srgbClr val="FBAE40"/>
          </p15:clr>
        </p15:guide>
        <p15:guide id="9" orient="horz" pos="828" userDrawn="1">
          <p15:clr>
            <a:srgbClr val="FBAE40"/>
          </p15:clr>
        </p15:guide>
        <p15:guide id="10" pos="1067" userDrawn="1">
          <p15:clr>
            <a:srgbClr val="FBAE40"/>
          </p15:clr>
        </p15:guide>
        <p15:guide id="11" pos="9259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NJ Training - TY2019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82D6CE-854A-41F5-B2B2-6967A6C57557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12192000" cy="15258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2212815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d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NJ Training - TY2019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298941" y="6265305"/>
            <a:ext cx="518079" cy="365125"/>
          </a:xfrm>
        </p:spPr>
        <p:txBody>
          <a:bodyPr/>
          <a:lstStyle/>
          <a:p>
            <a:pPr>
              <a:defRPr/>
            </a:pPr>
            <a:fld id="{26CD05F4-48F2-4AC7-B951-F9D1AB81AEC3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12192000" cy="14716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Rectangle 6"/>
          <p:cNvSpPr/>
          <p:nvPr/>
        </p:nvSpPr>
        <p:spPr>
          <a:xfrm rot="16200000">
            <a:off x="-2828541" y="2810564"/>
            <a:ext cx="6876288" cy="12192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 rot="16200000">
            <a:off x="-2255517" y="2278380"/>
            <a:ext cx="573024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51815" y="6132291"/>
            <a:ext cx="315576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/>
          <p:cNvSpPr/>
          <p:nvPr/>
        </p:nvSpPr>
        <p:spPr>
          <a:xfrm rot="5400000">
            <a:off x="-2179072" y="3380298"/>
            <a:ext cx="6876288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22162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NJ Training - TY2019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603" y="6265305"/>
            <a:ext cx="9364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6CD05F4-48F2-4AC7-B951-F9D1AB81AEC3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idx="1"/>
          </p:nvPr>
        </p:nvSpPr>
        <p:spPr>
          <a:xfrm>
            <a:off x="1278833" y="1761433"/>
            <a:ext cx="9753600" cy="4023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-9265"/>
            <a:ext cx="12192000" cy="12192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10164" y="431029"/>
            <a:ext cx="315576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410164" y="431029"/>
            <a:ext cx="315576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Rectangle 12"/>
          <p:cNvSpPr/>
          <p:nvPr/>
        </p:nvSpPr>
        <p:spPr>
          <a:xfrm>
            <a:off x="0" y="1182571"/>
            <a:ext cx="12192000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3002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66" r:id="rId1"/>
    <p:sldLayoutId id="2147484367" r:id="rId2"/>
    <p:sldLayoutId id="2147484368" r:id="rId3"/>
    <p:sldLayoutId id="2147484369" r:id="rId4"/>
    <p:sldLayoutId id="2147484370" r:id="rId5"/>
    <p:sldLayoutId id="2147484371" r:id="rId6"/>
    <p:sldLayoutId id="2147484372" r:id="rId7"/>
    <p:sldLayoutId id="2147484373" r:id="rId8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189" rtl="0" eaLnBrk="1" latinLnBrk="0" hangingPunct="1">
        <a:spcBef>
          <a:spcPct val="0"/>
        </a:spcBef>
        <a:buNone/>
        <a:defRPr sz="4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1313" indent="-341313" algn="l" defTabSz="457189" rtl="0" eaLnBrk="1" latinLnBrk="0" hangingPunct="1">
        <a:spcBef>
          <a:spcPts val="1800"/>
        </a:spcBef>
        <a:buClr>
          <a:srgbClr val="CF2124"/>
        </a:buClr>
        <a:buSzPct val="70000"/>
        <a:buFont typeface="Wingdings" panose="05000000000000000000" pitchFamily="2" charset="2"/>
        <a:buChar char="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38138" algn="l" defTabSz="457189" rtl="0" eaLnBrk="1" latinLnBrk="0" hangingPunct="1">
        <a:spcBef>
          <a:spcPts val="900"/>
        </a:spcBef>
        <a:buClr>
          <a:srgbClr val="CF2124"/>
        </a:buClr>
        <a:buSzPct val="110000"/>
        <a:buFont typeface="Calibri" panose="020F0502020204030204" pitchFamily="34" charset="0"/>
        <a:buChar char="─"/>
        <a:tabLst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28750" indent="-285750" algn="l" defTabSz="457189" rtl="0" eaLnBrk="1" latinLnBrk="0" hangingPunct="1">
        <a:spcBef>
          <a:spcPts val="600"/>
        </a:spcBef>
        <a:buClr>
          <a:srgbClr val="55493F"/>
        </a:buClr>
        <a:buSzPct val="110000"/>
        <a:buFont typeface="Arial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8" indent="-228594" algn="l" defTabSz="457189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067" userDrawn="1">
          <p15:clr>
            <a:srgbClr val="F26B43"/>
          </p15:clr>
        </p15:guide>
        <p15:guide id="2" pos="683" userDrawn="1">
          <p15:clr>
            <a:srgbClr val="F26B43"/>
          </p15:clr>
        </p15:guide>
        <p15:guide id="3" orient="horz" pos="828" userDrawn="1">
          <p15:clr>
            <a:srgbClr val="F26B43"/>
          </p15:clr>
        </p15:guide>
        <p15:guide id="4" pos="800" userDrawn="1">
          <p15:clr>
            <a:srgbClr val="F26B43"/>
          </p15:clr>
        </p15:guide>
        <p15:guide id="5" orient="horz" pos="1344" userDrawn="1">
          <p15:clr>
            <a:srgbClr val="F26B43"/>
          </p15:clr>
        </p15:guide>
        <p15:guide id="6" pos="512" userDrawn="1">
          <p15:clr>
            <a:srgbClr val="F26B43"/>
          </p15:clr>
        </p15:guide>
        <p15:guide id="7" orient="horz" pos="105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New Jersey Slides</a:t>
            </a:r>
          </a:p>
          <a:p>
            <a:r>
              <a:rPr lang="en-US" dirty="0" smtClean="0"/>
              <a:t>Tax Year 2019</a:t>
            </a:r>
            <a:endParaRPr lang="en-US" dirty="0"/>
          </a:p>
        </p:txBody>
      </p:sp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Child and Dependent Care Credit 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NJ Training -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B31FC-C73A-4A39-A60D-76CC848ACD81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 smtClean="0"/>
              <a:t>Eligible resident taxpayers with taxable income </a:t>
            </a:r>
            <a:r>
              <a:rPr lang="en-US" dirty="0" smtClean="0"/>
              <a:t>of $60,000 </a:t>
            </a:r>
            <a:r>
              <a:rPr lang="en-US" dirty="0" smtClean="0"/>
              <a:t>or less </a:t>
            </a:r>
            <a:r>
              <a:rPr lang="en-US" dirty="0" smtClean="0"/>
              <a:t>on NJ </a:t>
            </a:r>
            <a:r>
              <a:rPr lang="en-US" smtClean="0"/>
              <a:t>1040 Line 40 who </a:t>
            </a:r>
            <a:r>
              <a:rPr lang="en-US" dirty="0" smtClean="0"/>
              <a:t>receive the </a:t>
            </a:r>
            <a:r>
              <a:rPr lang="en-US" dirty="0" smtClean="0"/>
              <a:t>Federal Child </a:t>
            </a:r>
            <a:r>
              <a:rPr lang="en-US" dirty="0" smtClean="0"/>
              <a:t>and </a:t>
            </a:r>
            <a:r>
              <a:rPr lang="en-US" dirty="0" smtClean="0"/>
              <a:t>Dependent Care </a:t>
            </a:r>
            <a:r>
              <a:rPr lang="en-US" dirty="0" smtClean="0"/>
              <a:t>credit will </a:t>
            </a:r>
            <a:r>
              <a:rPr lang="en-US" dirty="0" smtClean="0"/>
              <a:t>also receive a </a:t>
            </a:r>
            <a:r>
              <a:rPr lang="en-US" dirty="0" smtClean="0"/>
              <a:t>NJ </a:t>
            </a:r>
            <a:r>
              <a:rPr lang="en-US" dirty="0" smtClean="0"/>
              <a:t>Child and Dependent Care credit</a:t>
            </a:r>
            <a:endParaRPr lang="en-US" dirty="0" smtClean="0"/>
          </a:p>
          <a:p>
            <a:r>
              <a:rPr lang="en-US" dirty="0" smtClean="0"/>
              <a:t>The credit is nonrefundable</a:t>
            </a:r>
          </a:p>
          <a:p>
            <a:r>
              <a:rPr lang="en-US" dirty="0" smtClean="0"/>
              <a:t>The NJ credit is a percentage of the </a:t>
            </a:r>
            <a:r>
              <a:rPr lang="en-US" dirty="0" smtClean="0"/>
              <a:t>Federal credit, depending on amount of income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NJ Child and Dependent Care Credit </a:t>
            </a:r>
            <a:br>
              <a:rPr lang="en-US" alt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04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NJ Training -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86B31FC-C73A-4A39-A60D-76CC848ACD81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3633447998"/>
              </p:ext>
            </p:extLst>
          </p:nvPr>
        </p:nvGraphicFramePr>
        <p:xfrm>
          <a:off x="1279525" y="1762121"/>
          <a:ext cx="9753600" cy="4181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7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9691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NJ Taxable Income  Is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Amount of  Credit Is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691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Not over $20,000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50% of </a:t>
                      </a:r>
                      <a:r>
                        <a:rPr lang="en-US" sz="2400" dirty="0" smtClean="0"/>
                        <a:t>Federal </a:t>
                      </a:r>
                      <a:r>
                        <a:rPr lang="en-US" sz="2400" dirty="0" smtClean="0"/>
                        <a:t>credit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691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Over $20,000 but not over $30,000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40% of </a:t>
                      </a:r>
                      <a:r>
                        <a:rPr lang="en-US" sz="2400" dirty="0" smtClean="0"/>
                        <a:t>Federal </a:t>
                      </a:r>
                      <a:r>
                        <a:rPr lang="en-US" sz="2400" dirty="0" smtClean="0"/>
                        <a:t>credit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691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Over $30,000 but not over $40,000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30% of </a:t>
                      </a:r>
                      <a:r>
                        <a:rPr lang="en-US" sz="2400" dirty="0" smtClean="0"/>
                        <a:t>Federal </a:t>
                      </a:r>
                      <a:r>
                        <a:rPr lang="en-US" sz="2400" dirty="0" smtClean="0"/>
                        <a:t>credit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91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Over $40,000 but not over $50,000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20% of </a:t>
                      </a:r>
                      <a:r>
                        <a:rPr lang="en-US" sz="2400" dirty="0" smtClean="0"/>
                        <a:t>Federal </a:t>
                      </a:r>
                      <a:r>
                        <a:rPr lang="en-US" sz="2400" dirty="0" smtClean="0"/>
                        <a:t>credit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91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Over $50,000 but not over $60,000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10% of </a:t>
                      </a:r>
                      <a:r>
                        <a:rPr lang="en-US" sz="2400" dirty="0" smtClean="0"/>
                        <a:t>Federal </a:t>
                      </a:r>
                      <a:r>
                        <a:rPr lang="en-US" sz="2400" dirty="0" smtClean="0"/>
                        <a:t>credit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NJ Child and Dependent Care Credit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30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8 Temple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ARPF PPTX Template Wide v2.potx" id="{9EC42302-1C76-456C-AA3A-B873C1C81271}" vid="{8200FA71-478A-4AA6-9D02-1D1F7039DF9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2018 Templet.thmx</Template>
  <TotalTime>0</TotalTime>
  <Words>153</Words>
  <Application>Microsoft Office PowerPoint</Application>
  <PresentationFormat>Widescreen</PresentationFormat>
  <Paragraphs>28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2018 Templet</vt:lpstr>
      <vt:lpstr>Child and Dependent Care Credit </vt:lpstr>
      <vt:lpstr> NJ Child and Dependent Care Credit  </vt:lpstr>
      <vt:lpstr>NJ Child and Dependent Care Credit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 and Dependent Care Credit  A non-refundable credit</dc:title>
  <dc:creator/>
  <cp:lastModifiedBy/>
  <cp:revision>5</cp:revision>
  <dcterms:created xsi:type="dcterms:W3CDTF">2018-10-09T23:32:34Z</dcterms:created>
  <dcterms:modified xsi:type="dcterms:W3CDTF">2019-11-23T17:06:56Z</dcterms:modified>
</cp:coreProperties>
</file>